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3" r:id="rId3"/>
    <p:sldId id="266" r:id="rId4"/>
    <p:sldId id="268" r:id="rId5"/>
    <p:sldId id="265" r:id="rId6"/>
    <p:sldId id="270" r:id="rId7"/>
    <p:sldId id="271" r:id="rId8"/>
    <p:sldId id="267" r:id="rId9"/>
    <p:sldId id="261" r:id="rId10"/>
    <p:sldId id="273" r:id="rId11"/>
    <p:sldId id="275" r:id="rId12"/>
    <p:sldId id="272" r:id="rId13"/>
    <p:sldId id="274" r:id="rId14"/>
    <p:sldId id="262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7" autoAdjust="0"/>
    <p:restoredTop sz="94660"/>
  </p:normalViewPr>
  <p:slideViewPr>
    <p:cSldViewPr snapToGrid="0">
      <p:cViewPr varScale="1">
        <p:scale>
          <a:sx n="89" d="100"/>
          <a:sy n="89" d="100"/>
        </p:scale>
        <p:origin x="621" y="5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6E3879-A69F-4E1F-8837-DA5349FCA4C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BEF7EA7-DD97-4261-9DDB-052C300C0C1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F07A429-C217-430B-93AA-804644A532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140008-0FF8-47D9-A886-E290E31D24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BB23A3-0572-4364-AF43-606F264E2D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884727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F056DC-0949-41DD-BD4A-FAEEB5BFDA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3FB069-99E9-49C5-B78A-3C0391B7DBA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D037750-AA6F-4971-8F0E-5EFF7E3668C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6A2AD90-33DF-4872-845B-D0FF8DDF99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87EDF23-E1C7-4618-98BA-D82D298DE8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80957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E50718-B775-4167-AE79-34B4DB2CCB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E65CA26-9804-480B-81CF-7003E6B2109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510AEA1-96D8-4E9F-A082-6B411FFEA6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A6F6C1C-3C99-4373-BFA1-6D2A25F0E6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9E4585C-D95F-4A11-9481-E16DBA4F5D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295096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22F818-4DEA-4E78-B538-216CAC439AD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125B2B0-749D-46AA-91C9-7E4B334DDB1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5A3BF7C-D671-41F1-99D7-C379F027F70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7A3972D-4DC6-4782-A2D5-2C6326516E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857CC90-FC71-4DA5-BB9C-3C80693607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5E6C52B-C166-4569-A263-6D9BC6731C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42844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F14F60-0EC3-4C75-BDF9-12139398B8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2BFB94A-C243-4539-AB3F-E864F4162BD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9FC74B1-FA14-4ED2-ABD3-6060BE55073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2B9BCFE-8FE2-4451-B472-F69F77AA205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02181FA-23F1-430F-B7B2-B51BE280293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5D5BB74-66B2-4D96-BEAB-BBB2B90D9A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85DEAE1-39F5-470B-B084-EB885D49C6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2477E35-0572-42C5-ABE4-04038F586A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599701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390861-27E6-4DC9-A1A6-D0125AE1D7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7350000-D0F1-4A2E-82C7-B0A6C7C4D4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206EFB1-8D88-49F8-AC19-63452FA62C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667A323-D437-4E98-8170-202C8D7145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71615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71239C4-B43D-4BA9-A0F4-7D5CC5D34A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C60871E-BC81-4B99-AC14-4822437474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AC8C26A-6A27-4022-91BF-9414300883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73405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5CC91B-27D7-4466-B266-3A2FB8806E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94BAD7-A891-4FDB-986B-71D6306C2E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191B1A7-8A86-4DDE-8314-65E6E63BEAD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A944A36-C3B8-4D91-BACA-1418E235B8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13FF5A8-E6C1-403F-8028-84B81B6271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C218424-BC3C-44C7-86C8-E9525CCF02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15400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941585-3BCE-4282-B9BC-787F055553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D045052-1C2E-4309-A4FC-DE4A810CB01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79870FB-0B84-4C2B-98FF-822F53A270A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4CC4C0D-5FD1-4F4F-947E-B7A4D7D254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9B87DBC-0EB8-4FA2-8011-630F8CD131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CF5F4AD-F724-476C-B37D-D003FAE8B3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40652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A4778B-4C57-49FA-8EF4-5F961BBC40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71CE7A9-BDFB-4B1C-85E6-5582BF77AC3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A435DC8-1C71-40D2-9E96-9D94CB6225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6F8D5F7-D852-40B7-A4C2-EBBC5E5B3A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89BB6C6-3A88-43F1-A7FB-66B9FC5FDC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403888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73D89432-74D4-40F6-819A-41F6B9C9714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60EAA12-034B-4FD9-96DA-FF61BE45A0B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BB614AA-95E7-4960-84E4-149DE905D2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F84CA7E-BF5A-4A99-AB84-41828F0307C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19FDF52-B242-4758-89D6-0883C136E0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379478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0F746FC-FE06-4DB6-A300-3833549E3EC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0B6EEF1-31F6-42F7-8D1B-1A7A95933A1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C48C84F-9CDE-4329-8F63-4FC2D42B226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3E5420-7FC1-4B82-B608-421DAC151569}" type="datetimeFigureOut">
              <a:rPr lang="en-US" smtClean="0"/>
              <a:t>4/17/2019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7D67C3A-8760-4DDC-89D7-9776B35D4CF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BA119F-7C8C-482D-B108-C29278A3745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C94ACD-1F70-43B5-A467-5D0BB84E2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89348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F4DC0E-B3F9-45E1-98C8-537DC1FB005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Patents and the First Amendment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2394199-4054-4948-BB34-E6E28BAD49B1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Dan L. Burk</a:t>
            </a:r>
          </a:p>
          <a:p>
            <a:r>
              <a:rPr lang="en-US"/>
              <a:t>Chancellor’s Professor of Law</a:t>
            </a:r>
            <a:endParaRPr lang="en-US" dirty="0"/>
          </a:p>
          <a:p>
            <a:r>
              <a:rPr lang="en-US" dirty="0"/>
              <a:t>University of California, Irvine</a:t>
            </a:r>
          </a:p>
        </p:txBody>
      </p:sp>
    </p:spTree>
    <p:extLst>
      <p:ext uri="{BB962C8B-B14F-4D97-AF65-F5344CB8AC3E}">
        <p14:creationId xmlns:p14="http://schemas.microsoft.com/office/powerpoint/2010/main" val="247219432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D9B537-C7BB-458F-A3D3-FA75E21E70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Intellectual Ventures v. Symantec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D4175838-7411-4A4C-B59E-22727CEACF7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0983" y="1690687"/>
            <a:ext cx="2140475" cy="2140475"/>
          </a:xfr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3920C994-7A46-4C2D-84F4-30AF7A05D65D}"/>
              </a:ext>
            </a:extLst>
          </p:cNvPr>
          <p:cNvSpPr/>
          <p:nvPr/>
        </p:nvSpPr>
        <p:spPr>
          <a:xfrm>
            <a:off x="3214742" y="1640116"/>
            <a:ext cx="7865634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“Patents, which function as government-sanctioned monopolies, invade core First Amendment [free speech] rights when they are allowed to obstruct the essential channels of scientific, economic, and political discourse . . . .”</a:t>
            </a:r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DC80BE52-70DB-4216-A277-99FB55D80C7A}"/>
              </a:ext>
            </a:extLst>
          </p:cNvPr>
          <p:cNvSpPr/>
          <p:nvPr/>
        </p:nvSpPr>
        <p:spPr>
          <a:xfrm>
            <a:off x="3214741" y="3331439"/>
            <a:ext cx="834973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“Suppression of free speech is no less pernicious because it occurs in the digital, rather than the physical, realm. . .”</a:t>
            </a:r>
            <a:endParaRPr lang="en-US" sz="20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14C2582-D757-4658-BA7D-4E70108B661C}"/>
              </a:ext>
            </a:extLst>
          </p:cNvPr>
          <p:cNvSpPr/>
          <p:nvPr/>
        </p:nvSpPr>
        <p:spPr>
          <a:xfrm>
            <a:off x="3214741" y="4424727"/>
            <a:ext cx="8263668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0" i="0" dirty="0">
                <a:solidFill>
                  <a:srgbClr val="222222"/>
                </a:solidFill>
                <a:effectLst/>
                <a:latin typeface="Arial" panose="020B0604020202020204" pitchFamily="34" charset="0"/>
              </a:rPr>
              <a:t>“Essential First Amendment freedoms are abridged when the Patent and Trademark Office ("PTO") is permitted to balkanize the Internet, granting patent owners the right to exact heavy taxes on widely-used conduits for online expression. . .” </a:t>
            </a:r>
            <a:endParaRPr lang="en-US" sz="20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38F71D7-347B-4E24-B865-65D1A25C6B7B}"/>
              </a:ext>
            </a:extLst>
          </p:cNvPr>
          <p:cNvSpPr txBox="1"/>
          <p:nvPr/>
        </p:nvSpPr>
        <p:spPr>
          <a:xfrm>
            <a:off x="1065007" y="3894302"/>
            <a:ext cx="15083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Judge Mayer</a:t>
            </a:r>
          </a:p>
        </p:txBody>
      </p:sp>
    </p:spTree>
    <p:extLst>
      <p:ext uri="{BB962C8B-B14F-4D97-AF65-F5344CB8AC3E}">
        <p14:creationId xmlns:p14="http://schemas.microsoft.com/office/powerpoint/2010/main" val="319019879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E7D77495-536F-4708-8329-9E317F581BF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91791" y="-301215"/>
            <a:ext cx="5398442" cy="7675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303490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B5D20F69-8F6D-4614-A01A-3F89199598B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05252" y="0"/>
            <a:ext cx="478149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677707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Double"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13BF3488-B404-4B1F-AA64-49E82444EA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01454" y="0"/>
            <a:ext cx="498909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22984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l"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C974B20D-7935-481D-833C-E7E0E8B300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95619" y="48408"/>
            <a:ext cx="4583953" cy="68095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71410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flip dir="r"/>
      </p:transition>
    </mc:Choice>
    <mc:Fallback xmlns=""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B06F1D6B-45C4-4F0E-8CB3-361D36B90E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80989" y="0"/>
            <a:ext cx="503002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9834225"/>
      </p:ext>
    </p:extLst>
  </p:cSld>
  <p:clrMapOvr>
    <a:masterClrMapping/>
  </p:clrMapOvr>
  <p:transition spd="slow">
    <p:push dir="u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89EDA613-8A0C-4192-853C-F0F51A6A4A3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68037" y="0"/>
            <a:ext cx="485592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4666023"/>
      </p:ext>
    </p:extLst>
  </p:cSld>
  <p:clrMapOvr>
    <a:masterClrMapping/>
  </p:clrMapOvr>
  <p:transition spd="slow">
    <p:comb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A5AFAA-45C9-4C42-84B7-88B060DDA4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Expressive Patent Continuum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6772F7A-006F-4BDE-9B37-C68D5A3F5EA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Technological Conduits</a:t>
            </a:r>
          </a:p>
          <a:p>
            <a:pPr lvl="1"/>
            <a:r>
              <a:rPr lang="en-US" dirty="0"/>
              <a:t>High patent interest</a:t>
            </a:r>
          </a:p>
          <a:p>
            <a:pPr lvl="1"/>
            <a:r>
              <a:rPr lang="en-US" dirty="0"/>
              <a:t>Lowest expressive content</a:t>
            </a:r>
          </a:p>
          <a:p>
            <a:r>
              <a:rPr lang="en-US" dirty="0"/>
              <a:t>Software</a:t>
            </a:r>
          </a:p>
          <a:p>
            <a:pPr lvl="1"/>
            <a:r>
              <a:rPr lang="en-US" dirty="0"/>
              <a:t>Text that behaves</a:t>
            </a:r>
          </a:p>
          <a:p>
            <a:pPr lvl="1"/>
            <a:r>
              <a:rPr lang="en-US" dirty="0"/>
              <a:t>Intermediate expressive content</a:t>
            </a:r>
          </a:p>
          <a:p>
            <a:pPr lvl="1"/>
            <a:r>
              <a:rPr lang="en-US" dirty="0"/>
              <a:t>Export control cases</a:t>
            </a:r>
          </a:p>
          <a:p>
            <a:r>
              <a:rPr lang="en-US" dirty="0"/>
              <a:t>Pure Speech</a:t>
            </a:r>
          </a:p>
        </p:txBody>
      </p:sp>
    </p:spTree>
    <p:extLst>
      <p:ext uri="{BB962C8B-B14F-4D97-AF65-F5344CB8AC3E}">
        <p14:creationId xmlns:p14="http://schemas.microsoft.com/office/powerpoint/2010/main" val="22608989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:dissolve/>
      </p:transition>
    </mc:Choice>
    <mc:Fallback xmlns="">
      <p:transition spd="slow">
        <p:dissolv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74A9F3A-ADD1-446B-AEDD-C202A6190E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State Action Requirement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EC08AD-329B-42F6-AA7E-2FCD507B0A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Enforcement Mechanisms</a:t>
            </a:r>
          </a:p>
          <a:p>
            <a:pPr lvl="1"/>
            <a:r>
              <a:rPr lang="en-US" dirty="0"/>
              <a:t>New York Times v. Sullivan</a:t>
            </a:r>
          </a:p>
          <a:p>
            <a:pPr lvl="1"/>
            <a:r>
              <a:rPr lang="en-US" dirty="0"/>
              <a:t>Gertz v. Robert Welch</a:t>
            </a:r>
          </a:p>
          <a:p>
            <a:pPr lvl="1"/>
            <a:r>
              <a:rPr lang="en-US" dirty="0"/>
              <a:t>Cox Broadcasting v. Cohn</a:t>
            </a:r>
          </a:p>
          <a:p>
            <a:r>
              <a:rPr lang="en-US" dirty="0"/>
              <a:t>Shelley v. Kramer</a:t>
            </a:r>
          </a:p>
          <a:p>
            <a:r>
              <a:rPr lang="en-US" dirty="0"/>
              <a:t>Patent Office Imprimatur</a:t>
            </a:r>
          </a:p>
        </p:txBody>
      </p:sp>
    </p:spTree>
    <p:extLst>
      <p:ext uri="{BB962C8B-B14F-4D97-AF65-F5344CB8AC3E}">
        <p14:creationId xmlns:p14="http://schemas.microsoft.com/office/powerpoint/2010/main" val="41591611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switch dir="r"/>
      </p:transition>
    </mc:Choice>
    <mc:Fallback xmlns="">
      <p:transition spd="slow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91DACA-4E24-4236-815A-E1176D6296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Copyright Parallels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5957C1B-6CCD-420C-8FB4-6D1F2B65F0A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Traditional Contours</a:t>
            </a:r>
          </a:p>
          <a:p>
            <a:pPr lvl="1"/>
            <a:r>
              <a:rPr lang="en-US" dirty="0"/>
              <a:t>Fair use</a:t>
            </a:r>
          </a:p>
          <a:p>
            <a:pPr lvl="1"/>
            <a:r>
              <a:rPr lang="en-US" dirty="0"/>
              <a:t>Idea/Expression dichotomy</a:t>
            </a:r>
          </a:p>
          <a:p>
            <a:pPr lvl="1"/>
            <a:r>
              <a:rPr lang="en-US" dirty="0"/>
              <a:t>Adopted close in time</a:t>
            </a:r>
          </a:p>
          <a:p>
            <a:r>
              <a:rPr lang="en-US" dirty="0"/>
              <a:t>Patent Divergence</a:t>
            </a:r>
          </a:p>
          <a:p>
            <a:pPr lvl="1"/>
            <a:r>
              <a:rPr lang="en-US" dirty="0"/>
              <a:t>Lack of exemptions</a:t>
            </a:r>
          </a:p>
          <a:p>
            <a:pPr lvl="1"/>
            <a:r>
              <a:rPr lang="en-US" dirty="0"/>
              <a:t>Minor exemptions</a:t>
            </a:r>
          </a:p>
          <a:p>
            <a:pPr lvl="1"/>
            <a:r>
              <a:rPr lang="en-US" dirty="0"/>
              <a:t>Technological convergence</a:t>
            </a:r>
          </a:p>
        </p:txBody>
      </p:sp>
    </p:spTree>
    <p:extLst>
      <p:ext uri="{BB962C8B-B14F-4D97-AF65-F5344CB8AC3E}">
        <p14:creationId xmlns:p14="http://schemas.microsoft.com/office/powerpoint/2010/main" val="6669332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FC538B-872B-4518-9FEB-F40C70BA28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Level of Scrutiny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B067E6-E37F-487D-8AA5-37D7528AA93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Patent System or Individual Patents</a:t>
            </a:r>
          </a:p>
          <a:p>
            <a:pPr lvl="1"/>
            <a:r>
              <a:rPr lang="en-US" dirty="0"/>
              <a:t>Facial or applied</a:t>
            </a:r>
          </a:p>
          <a:p>
            <a:r>
              <a:rPr lang="en-US" dirty="0"/>
              <a:t>Heightened Scrutiny</a:t>
            </a:r>
          </a:p>
          <a:p>
            <a:pPr lvl="1"/>
            <a:r>
              <a:rPr lang="en-US" dirty="0"/>
              <a:t>Content discrimination</a:t>
            </a:r>
          </a:p>
          <a:p>
            <a:pPr lvl="1"/>
            <a:r>
              <a:rPr lang="en-US" dirty="0"/>
              <a:t>Novelty, utility, non-obviousness</a:t>
            </a:r>
          </a:p>
          <a:p>
            <a:pPr lvl="1"/>
            <a:r>
              <a:rPr lang="en-US" dirty="0"/>
              <a:t>General application</a:t>
            </a:r>
          </a:p>
          <a:p>
            <a:pPr lvl="1"/>
            <a:r>
              <a:rPr lang="en-US" dirty="0"/>
              <a:t>Expressive distinction</a:t>
            </a:r>
          </a:p>
          <a:p>
            <a:r>
              <a:rPr lang="en-US" dirty="0"/>
              <a:t>Strict scrutiny</a:t>
            </a:r>
          </a:p>
          <a:p>
            <a:r>
              <a:rPr lang="en-US" dirty="0"/>
              <a:t>Intermediate scrutiny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393651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Inverted="1"/>
      </p:transition>
    </mc:Choice>
    <mc:Fallback xmlns="">
      <p:transition spd="slow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21992F-88E3-4718-BC99-8AFD0ED12E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Constitutional Scrutiny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C323F34-2AE5-45A7-8EB5-3039FA97415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Compelling Governmental Interest</a:t>
            </a:r>
          </a:p>
          <a:p>
            <a:pPr lvl="1"/>
            <a:r>
              <a:rPr lang="en-US" dirty="0"/>
              <a:t>Constitutional mandate</a:t>
            </a:r>
          </a:p>
          <a:p>
            <a:r>
              <a:rPr lang="en-US" dirty="0"/>
              <a:t>Narrow Tailoring</a:t>
            </a:r>
          </a:p>
          <a:p>
            <a:pPr lvl="1"/>
            <a:r>
              <a:rPr lang="en-US" dirty="0"/>
              <a:t>Patent statute</a:t>
            </a:r>
          </a:p>
          <a:p>
            <a:pPr lvl="1"/>
            <a:r>
              <a:rPr lang="en-US" dirty="0"/>
              <a:t>Individual patents</a:t>
            </a:r>
          </a:p>
          <a:p>
            <a:pPr lvl="1"/>
            <a:r>
              <a:rPr lang="en-US" dirty="0"/>
              <a:t>Bad patents</a:t>
            </a:r>
          </a:p>
          <a:p>
            <a:r>
              <a:rPr lang="en-US" dirty="0"/>
              <a:t>Least Restrictive Means</a:t>
            </a:r>
          </a:p>
          <a:p>
            <a:pPr lvl="1"/>
            <a:r>
              <a:rPr lang="en-US" dirty="0"/>
              <a:t>Innovation alternatives</a:t>
            </a:r>
          </a:p>
          <a:p>
            <a:r>
              <a:rPr lang="en-US" dirty="0"/>
              <a:t>Overbreadth/Vagueness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438271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500">
        <p:checker/>
      </p:transition>
    </mc:Choice>
    <mc:Fallback xmlns="">
      <p:transition spd="slow">
        <p:checker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BF8D1E26-676B-4B2F-9E9C-CF7BFC5467B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Thank You</a:t>
            </a:r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3C9836F7-F490-456F-8289-BF573BB1B4CD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Questions Welcome</a:t>
            </a:r>
          </a:p>
        </p:txBody>
      </p:sp>
    </p:spTree>
    <p:extLst>
      <p:ext uri="{BB962C8B-B14F-4D97-AF65-F5344CB8AC3E}">
        <p14:creationId xmlns:p14="http://schemas.microsoft.com/office/powerpoint/2010/main" val="3630424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:blinds/>
      </p:transition>
    </mc:Choice>
    <mc:Fallback xmlns="">
      <p:transition spd="slow">
        <p:blinds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1596</TotalTime>
  <Words>259</Words>
  <Application>Microsoft Office PowerPoint</Application>
  <PresentationFormat>Widescreen</PresentationFormat>
  <Paragraphs>56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8" baseType="lpstr">
      <vt:lpstr>Arial</vt:lpstr>
      <vt:lpstr>Calibri</vt:lpstr>
      <vt:lpstr>Calibri Light</vt:lpstr>
      <vt:lpstr>Office Theme</vt:lpstr>
      <vt:lpstr>Patents and the First Amendment</vt:lpstr>
      <vt:lpstr>Intellectual Ventures v. Symantec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Expressive Patent Continuum</vt:lpstr>
      <vt:lpstr>State Action Requirement</vt:lpstr>
      <vt:lpstr>Copyright Parallels</vt:lpstr>
      <vt:lpstr>Level of Scrutiny</vt:lpstr>
      <vt:lpstr>Constitutional Scrutiny</vt:lpstr>
      <vt:lpstr>Thank You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DLB</dc:creator>
  <cp:lastModifiedBy>Dan Burk</cp:lastModifiedBy>
  <cp:revision>42</cp:revision>
  <dcterms:created xsi:type="dcterms:W3CDTF">2017-10-08T17:16:31Z</dcterms:created>
  <dcterms:modified xsi:type="dcterms:W3CDTF">2019-04-18T04:53:37Z</dcterms:modified>
</cp:coreProperties>
</file>